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30"/>
  </p:notesMasterIdLst>
  <p:handoutMasterIdLst>
    <p:handoutMasterId r:id="rId31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67" r:id="rId14"/>
    <p:sldId id="260" r:id="rId15"/>
    <p:sldId id="287" r:id="rId16"/>
    <p:sldId id="277" r:id="rId17"/>
    <p:sldId id="278" r:id="rId18"/>
    <p:sldId id="279" r:id="rId19"/>
    <p:sldId id="283" r:id="rId20"/>
    <p:sldId id="284" r:id="rId21"/>
    <p:sldId id="280" r:id="rId22"/>
    <p:sldId id="264" r:id="rId23"/>
    <p:sldId id="285" r:id="rId24"/>
    <p:sldId id="275" r:id="rId25"/>
    <p:sldId id="276" r:id="rId26"/>
    <p:sldId id="286" r:id="rId27"/>
    <p:sldId id="282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  <p14:sldId id="260"/>
            <p14:sldId id="287"/>
            <p14:sldId id="277"/>
            <p14:sldId id="278"/>
            <p14:sldId id="279"/>
            <p14:sldId id="283"/>
            <p14:sldId id="284"/>
            <p14:sldId id="280"/>
            <p14:sldId id="264"/>
            <p14:sldId id="285"/>
            <p14:sldId id="275"/>
            <p14:sldId id="276"/>
            <p14:sldId id="286"/>
            <p14:sldId id="28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98151-B15A-4D67-8C71-A0CCFBC085B6}" v="55" dt="2024-05-31T14:59:21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0866" autoAdjust="0"/>
  </p:normalViewPr>
  <p:slideViewPr>
    <p:cSldViewPr snapToGrid="0">
      <p:cViewPr varScale="1">
        <p:scale>
          <a:sx n="101" d="100"/>
          <a:sy n="101" d="100"/>
        </p:scale>
        <p:origin x="125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850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26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691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108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862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330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21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425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50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003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539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Emrys MacInally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2329-BB60-4E80-DCF0-554A5312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52502-ED55-B23A-47C1-D2214D94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“Assigning unique identifiers or numbers to different versions of software, documents, or products.” </a:t>
            </a:r>
          </a:p>
          <a:p>
            <a:r>
              <a:rPr lang="en-US" dirty="0"/>
              <a:t>Track changes, updates, and revisions over time.</a:t>
            </a:r>
          </a:p>
          <a:p>
            <a:r>
              <a:rPr lang="en-US" dirty="0"/>
              <a:t>Understand the evolution of the product. </a:t>
            </a:r>
          </a:p>
          <a:p>
            <a:r>
              <a:rPr lang="en-US" dirty="0"/>
              <a:t>Manage compatibility between different versions. </a:t>
            </a:r>
          </a:p>
          <a:p>
            <a:r>
              <a:rPr lang="en-US" dirty="0"/>
              <a:t>Each version represents a distinct stage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19905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15C9-9C1E-AE05-D8B7-7B892C0D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EE3E-AA1A-5167-76BA-0B62BC6B4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Versioning Examples: </a:t>
            </a:r>
          </a:p>
          <a:p>
            <a:pPr lvl="1"/>
            <a:r>
              <a:rPr lang="en-US" dirty="0"/>
              <a:t>Sequential numbering: Version 1, Version 2, Version 3</a:t>
            </a:r>
          </a:p>
          <a:p>
            <a:pPr lvl="1"/>
            <a:r>
              <a:rPr lang="en-US" dirty="0"/>
              <a:t>Date-based versioning: 2022-01-01, 2022-02-15 </a:t>
            </a:r>
          </a:p>
          <a:p>
            <a:pPr lvl="1"/>
            <a:r>
              <a:rPr lang="en-US" dirty="0"/>
              <a:t>Internal build numbers: Build 1001, Build 1002, Build 1003 </a:t>
            </a:r>
          </a:p>
          <a:p>
            <a:pPr lvl="1"/>
            <a:r>
              <a:rPr lang="en-US" dirty="0"/>
              <a:t>Major/minor versioning: 1.0, 1.1, 2.0</a:t>
            </a:r>
          </a:p>
          <a:p>
            <a:pPr lvl="1"/>
            <a:r>
              <a:rPr lang="en-US" dirty="0"/>
              <a:t>Semantic versioning</a:t>
            </a:r>
          </a:p>
        </p:txBody>
      </p:sp>
    </p:spTree>
    <p:extLst>
      <p:ext uri="{BB962C8B-B14F-4D97-AF65-F5344CB8AC3E}">
        <p14:creationId xmlns:p14="http://schemas.microsoft.com/office/powerpoint/2010/main" val="411199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5827-5C96-4934-C527-765DE7DD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B6FD-7E94-B7BF-36CA-010BE120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Widely adopted versioning schema in many programming languages</a:t>
            </a:r>
          </a:p>
          <a:p>
            <a:r>
              <a:rPr lang="en-US" dirty="0"/>
              <a:t>Helps users and developers predict the impact of new software releases</a:t>
            </a:r>
          </a:p>
          <a:p>
            <a:r>
              <a:rPr lang="en-US" dirty="0"/>
              <a:t>Consists of three numbers MAJOR.MINOR.PATCH </a:t>
            </a:r>
          </a:p>
        </p:txBody>
      </p:sp>
    </p:spTree>
    <p:extLst>
      <p:ext uri="{BB962C8B-B14F-4D97-AF65-F5344CB8AC3E}">
        <p14:creationId xmlns:p14="http://schemas.microsoft.com/office/powerpoint/2010/main" val="3872915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5827-5C96-4934-C527-765DE7DD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B6FD-7E94-B7BF-36CA-010BE120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.0.0 </a:t>
            </a:r>
          </a:p>
          <a:p>
            <a:pPr lvl="1"/>
            <a:r>
              <a:rPr lang="en-US" dirty="0"/>
              <a:t>version when you make incompatible API changes </a:t>
            </a:r>
          </a:p>
          <a:p>
            <a:r>
              <a:rPr lang="en-US" dirty="0"/>
              <a:t>Minor 1.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.0 </a:t>
            </a:r>
          </a:p>
          <a:p>
            <a:pPr lvl="1"/>
            <a:r>
              <a:rPr lang="en-US" dirty="0"/>
              <a:t>version when you add functionality in a backward compatible manner </a:t>
            </a:r>
          </a:p>
          <a:p>
            <a:r>
              <a:rPr lang="en-US" dirty="0"/>
              <a:t>Patch 1.1.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version when you make backward compatible bug fixes </a:t>
            </a:r>
          </a:p>
        </p:txBody>
      </p:sp>
    </p:spTree>
    <p:extLst>
      <p:ext uri="{BB962C8B-B14F-4D97-AF65-F5344CB8AC3E}">
        <p14:creationId xmlns:p14="http://schemas.microsoft.com/office/powerpoint/2010/main" val="167122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5827-5C96-4934-C527-765DE7DD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versioning (optional)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B6FD-7E94-B7BF-36CA-010BE120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1977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prerelease - 1.0.0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b="1" i="1" dirty="0">
                <a:solidFill>
                  <a:srgbClr val="FF0000"/>
                </a:solidFill>
              </a:rPr>
              <a:t>alpha1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dirty="0"/>
              <a:t>Indicates that the version </a:t>
            </a:r>
            <a:r>
              <a:rPr lang="en-US" i="1" dirty="0"/>
              <a:t>is not final</a:t>
            </a:r>
          </a:p>
          <a:p>
            <a:pPr lvl="1"/>
            <a:r>
              <a:rPr lang="en-US" dirty="0"/>
              <a:t>Prerelease identifier comes after PATCH and begins with a '-’ </a:t>
            </a:r>
          </a:p>
          <a:p>
            <a:pPr lvl="1"/>
            <a:r>
              <a:rPr lang="en-US" dirty="0"/>
              <a:t>Prerelease versions precede the final, stable release of a software product </a:t>
            </a:r>
          </a:p>
          <a:p>
            <a:pPr lvl="1"/>
            <a:r>
              <a:rPr lang="en-US" dirty="0"/>
              <a:t>[0-9A-Za-z-] </a:t>
            </a:r>
          </a:p>
          <a:p>
            <a:r>
              <a:rPr lang="en-US" dirty="0"/>
              <a:t>build metadata - 1.0.0-alpha1</a:t>
            </a:r>
            <a:r>
              <a:rPr lang="en-US" b="1" i="1" dirty="0">
                <a:solidFill>
                  <a:srgbClr val="FF0000"/>
                </a:solidFill>
              </a:rPr>
              <a:t>+sha1.1a2b3c4 </a:t>
            </a:r>
          </a:p>
          <a:p>
            <a:pPr lvl="1"/>
            <a:r>
              <a:rPr lang="en-US" dirty="0"/>
              <a:t>Additional information about the build (e.g. commit hash or environment information) </a:t>
            </a:r>
          </a:p>
          <a:p>
            <a:pPr lvl="1"/>
            <a:r>
              <a:rPr lang="en-US" dirty="0"/>
              <a:t>Comes directly after PATCH or prerelease and begins with '+’ </a:t>
            </a:r>
          </a:p>
          <a:p>
            <a:pPr lvl="1"/>
            <a:r>
              <a:rPr lang="en-US" dirty="0"/>
              <a:t>Ignore build metadata for version precedence </a:t>
            </a:r>
          </a:p>
          <a:p>
            <a:pPr lvl="1"/>
            <a:r>
              <a:rPr lang="en-US" dirty="0"/>
              <a:t>[0-9A-Za-z-] </a:t>
            </a:r>
          </a:p>
        </p:txBody>
      </p:sp>
    </p:spTree>
    <p:extLst>
      <p:ext uri="{BB962C8B-B14F-4D97-AF65-F5344CB8AC3E}">
        <p14:creationId xmlns:p14="http://schemas.microsoft.com/office/powerpoint/2010/main" val="74392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9D16-6A9C-E973-B5CA-EF165693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in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1D18-8259-AC69-4BB0-F23D37AC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 supports </a:t>
            </a:r>
          </a:p>
          <a:p>
            <a:pPr lvl="1"/>
            <a:r>
              <a:rPr lang="en-US" i="1" dirty="0"/>
              <a:t>MAJOR, MINOR (1.0)</a:t>
            </a:r>
          </a:p>
          <a:p>
            <a:pPr lvl="1"/>
            <a:r>
              <a:rPr lang="en-US" i="1" dirty="0"/>
              <a:t>MAJOR, MINOR, PATCH (1.0.1)</a:t>
            </a:r>
          </a:p>
          <a:p>
            <a:pPr lvl="1"/>
            <a:r>
              <a:rPr lang="en-US" i="1" dirty="0"/>
              <a:t>MAJOR, MINOR, PATCH, BUILD  (1.0.2.3)</a:t>
            </a:r>
          </a:p>
          <a:p>
            <a:r>
              <a:rPr lang="en-US" dirty="0"/>
              <a:t>Must be </a:t>
            </a:r>
            <a:r>
              <a:rPr lang="en-US" i="1" dirty="0"/>
              <a:t>MAJOR, MINOR, PATCH </a:t>
            </a:r>
            <a:r>
              <a:rPr lang="en-US" dirty="0"/>
              <a:t>if you want to use prereleases </a:t>
            </a:r>
          </a:p>
          <a:p>
            <a:pPr lvl="1"/>
            <a:r>
              <a:rPr lang="en-US" dirty="0"/>
              <a:t>(.) and (-) not allowed in prerelease with </a:t>
            </a:r>
            <a:r>
              <a:rPr lang="en-US" dirty="0" err="1"/>
              <a:t>PowerShellGet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Metadata support with </a:t>
            </a:r>
            <a:r>
              <a:rPr lang="en-US" dirty="0" err="1"/>
              <a:t>PowerShellGet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8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9D16-6A9C-E973-B5CA-EF165693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Gitversion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1D18-8259-AC69-4BB0-F23D37AC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Generates Semantic Version numbers based on your Git history</a:t>
            </a:r>
          </a:p>
          <a:p>
            <a:r>
              <a:rPr lang="en-US" dirty="0"/>
              <a:t>Used for stamping version numbers on artifacts produced during build</a:t>
            </a:r>
          </a:p>
          <a:p>
            <a:r>
              <a:rPr lang="en-US" dirty="0"/>
              <a:t>Highly configurable</a:t>
            </a:r>
          </a:p>
          <a:p>
            <a:r>
              <a:rPr lang="en-US" dirty="0"/>
              <a:t>Supports many git branching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337793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diagram of a diagram&#10;&#10;Description automatically generated">
            <a:extLst>
              <a:ext uri="{FF2B5EF4-FFF2-40B4-BE49-F238E27FC236}">
                <a16:creationId xmlns:a16="http://schemas.microsoft.com/office/drawing/2014/main" id="{9B3A0E2F-0C87-AE19-A68A-DD64584B6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1329" r="2178" b="2771"/>
          <a:stretch/>
        </p:blipFill>
        <p:spPr>
          <a:xfrm>
            <a:off x="1455420" y="1394460"/>
            <a:ext cx="9545299" cy="493776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Gitflow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042412-F4C3-63B2-05E2-1132F622430A}"/>
              </a:ext>
            </a:extLst>
          </p:cNvPr>
          <p:cNvGrpSpPr/>
          <p:nvPr/>
        </p:nvGrpSpPr>
        <p:grpSpPr>
          <a:xfrm>
            <a:off x="4135769" y="728847"/>
            <a:ext cx="3580102" cy="5764028"/>
            <a:chOff x="3914789" y="692351"/>
            <a:chExt cx="3580102" cy="5764028"/>
          </a:xfrm>
        </p:grpSpPr>
        <p:pic>
          <p:nvPicPr>
            <p:cNvPr id="10" name="Picture 9" descr="A person standing at a podium with a microphone and a computer&#10;&#10;Description automatically generated">
              <a:extLst>
                <a:ext uri="{FF2B5EF4-FFF2-40B4-BE49-F238E27FC236}">
                  <a16:creationId xmlns:a16="http://schemas.microsoft.com/office/drawing/2014/main" id="{65AFE071-E2CB-FF21-A723-D7044E08D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5051">
              <a:off x="3914789" y="692351"/>
              <a:ext cx="3580102" cy="57640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9DA436-42F4-2FA3-ECD4-4C7AD3B6AACF}"/>
                </a:ext>
              </a:extLst>
            </p:cNvPr>
            <p:cNvSpPr txBox="1"/>
            <p:nvPr/>
          </p:nvSpPr>
          <p:spPr>
            <a:xfrm rot="775051">
              <a:off x="5062461" y="1091984"/>
              <a:ext cx="23312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That’s way to complicated for 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8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Trunk-based</a:t>
            </a:r>
            <a:r>
              <a:rPr lang="fr-FR" dirty="0"/>
              <a:t> </a:t>
            </a:r>
            <a:r>
              <a:rPr lang="fr-FR" dirty="0" err="1"/>
              <a:t>development</a:t>
            </a:r>
            <a:endParaRPr lang="en-GB" dirty="0"/>
          </a:p>
        </p:txBody>
      </p:sp>
      <p:pic>
        <p:nvPicPr>
          <p:cNvPr id="16" name="Content Placeholder 15" descr="A diagram of a diagram">
            <a:extLst>
              <a:ext uri="{FF2B5EF4-FFF2-40B4-BE49-F238E27FC236}">
                <a16:creationId xmlns:a16="http://schemas.microsoft.com/office/drawing/2014/main" id="{B679C5BF-B47F-BF4D-CB16-1A6DC652B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9" y="1917650"/>
            <a:ext cx="11745887" cy="4114800"/>
          </a:xfrm>
        </p:spPr>
      </p:pic>
      <p:pic>
        <p:nvPicPr>
          <p:cNvPr id="18" name="Picture 17" descr="A diagram of a diagram&#10;&#10;Description automatically generated">
            <a:extLst>
              <a:ext uri="{FF2B5EF4-FFF2-40B4-BE49-F238E27FC236}">
                <a16:creationId xmlns:a16="http://schemas.microsoft.com/office/drawing/2014/main" id="{AC0E75D0-CF04-9968-9015-7071950D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8" y="1917650"/>
            <a:ext cx="11745884" cy="4114800"/>
          </a:xfrm>
          <a:prstGeom prst="rect">
            <a:avLst/>
          </a:prstGeom>
        </p:spPr>
      </p:pic>
      <p:pic>
        <p:nvPicPr>
          <p:cNvPr id="20" name="Picture 19" descr="A diagram of a diagram&#10;&#10;Description automatically generated">
            <a:extLst>
              <a:ext uri="{FF2B5EF4-FFF2-40B4-BE49-F238E27FC236}">
                <a16:creationId xmlns:a16="http://schemas.microsoft.com/office/drawing/2014/main" id="{02C620CD-9A67-46CA-40F3-4039C158B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4" y="1917650"/>
            <a:ext cx="11745883" cy="4114800"/>
          </a:xfrm>
          <a:prstGeom prst="rect">
            <a:avLst/>
          </a:prstGeom>
        </p:spPr>
      </p:pic>
      <p:pic>
        <p:nvPicPr>
          <p:cNvPr id="22" name="Picture 21" descr="A diagram of a diagram&#10;&#10;Description automatically generated">
            <a:extLst>
              <a:ext uri="{FF2B5EF4-FFF2-40B4-BE49-F238E27FC236}">
                <a16:creationId xmlns:a16="http://schemas.microsoft.com/office/drawing/2014/main" id="{779CB51E-7D7F-2F71-5CE9-F4AF543DC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" y="1917650"/>
            <a:ext cx="11745884" cy="4114800"/>
          </a:xfrm>
          <a:prstGeom prst="rect">
            <a:avLst/>
          </a:prstGeom>
        </p:spPr>
      </p:pic>
      <p:pic>
        <p:nvPicPr>
          <p:cNvPr id="24" name="Picture 23" descr="A diagram of a diagram&#10;&#10;Description automatically generated">
            <a:extLst>
              <a:ext uri="{FF2B5EF4-FFF2-40B4-BE49-F238E27FC236}">
                <a16:creationId xmlns:a16="http://schemas.microsoft.com/office/drawing/2014/main" id="{E370E705-BAF6-B23D-A820-687218144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" y="1917650"/>
            <a:ext cx="11745884" cy="4114800"/>
          </a:xfrm>
          <a:prstGeom prst="rect">
            <a:avLst/>
          </a:prstGeom>
        </p:spPr>
      </p:pic>
      <p:pic>
        <p:nvPicPr>
          <p:cNvPr id="26" name="Picture 25" descr="A diagram of a diagram&#10;&#10;Description automatically generated">
            <a:extLst>
              <a:ext uri="{FF2B5EF4-FFF2-40B4-BE49-F238E27FC236}">
                <a16:creationId xmlns:a16="http://schemas.microsoft.com/office/drawing/2014/main" id="{336E9443-62E1-36A1-10F4-C3D874FAB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8" y="1917650"/>
            <a:ext cx="11745884" cy="4114800"/>
          </a:xfrm>
          <a:prstGeom prst="rect">
            <a:avLst/>
          </a:prstGeom>
        </p:spPr>
      </p:pic>
      <p:pic>
        <p:nvPicPr>
          <p:cNvPr id="28" name="Picture 27" descr="A diagram of a diagram&#10;&#10;Description automatically generated">
            <a:extLst>
              <a:ext uri="{FF2B5EF4-FFF2-40B4-BE49-F238E27FC236}">
                <a16:creationId xmlns:a16="http://schemas.microsoft.com/office/drawing/2014/main" id="{B764BA66-B45D-1397-1788-C04792AC15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8" y="1917650"/>
            <a:ext cx="11745884" cy="4114800"/>
          </a:xfrm>
          <a:prstGeom prst="rect">
            <a:avLst/>
          </a:prstGeom>
        </p:spPr>
      </p:pic>
      <p:pic>
        <p:nvPicPr>
          <p:cNvPr id="30" name="Picture 29" descr="A diagram of a diagram&#10;&#10;Description automatically generated">
            <a:extLst>
              <a:ext uri="{FF2B5EF4-FFF2-40B4-BE49-F238E27FC236}">
                <a16:creationId xmlns:a16="http://schemas.microsoft.com/office/drawing/2014/main" id="{3F570DD5-4C30-E023-940D-49D26DB85B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43" y="1917650"/>
            <a:ext cx="11745884" cy="4114800"/>
          </a:xfrm>
          <a:prstGeom prst="rect">
            <a:avLst/>
          </a:prstGeom>
        </p:spPr>
      </p:pic>
      <p:pic>
        <p:nvPicPr>
          <p:cNvPr id="32" name="Picture 31" descr="A diagram of a diagram&#10;&#10;Description automatically generated">
            <a:extLst>
              <a:ext uri="{FF2B5EF4-FFF2-40B4-BE49-F238E27FC236}">
                <a16:creationId xmlns:a16="http://schemas.microsoft.com/office/drawing/2014/main" id="{2E8FE6E1-522D-C765-9543-B2EEA390AB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2"/>
          <a:stretch/>
        </p:blipFill>
        <p:spPr>
          <a:xfrm>
            <a:off x="262738" y="1917651"/>
            <a:ext cx="11750040" cy="4341762"/>
          </a:xfrm>
          <a:prstGeom prst="rect">
            <a:avLst/>
          </a:prstGeom>
        </p:spPr>
      </p:pic>
      <p:pic>
        <p:nvPicPr>
          <p:cNvPr id="34" name="Picture 33" descr="A diagram of a diagram&#10;&#10;Description automatically generated">
            <a:extLst>
              <a:ext uri="{FF2B5EF4-FFF2-40B4-BE49-F238E27FC236}">
                <a16:creationId xmlns:a16="http://schemas.microsoft.com/office/drawing/2014/main" id="{0663FD6D-141C-555A-5375-C054D218F3B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2"/>
          <a:stretch/>
        </p:blipFill>
        <p:spPr>
          <a:xfrm>
            <a:off x="258611" y="1917649"/>
            <a:ext cx="11750040" cy="4341762"/>
          </a:xfrm>
          <a:prstGeom prst="rect">
            <a:avLst/>
          </a:prstGeom>
        </p:spPr>
      </p:pic>
      <p:pic>
        <p:nvPicPr>
          <p:cNvPr id="36" name="Picture 35" descr="A diagram of a diagram">
            <a:extLst>
              <a:ext uri="{FF2B5EF4-FFF2-40B4-BE49-F238E27FC236}">
                <a16:creationId xmlns:a16="http://schemas.microsoft.com/office/drawing/2014/main" id="{45F1C7BC-B714-D8D6-8963-F8BE5F42641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2"/>
          <a:stretch/>
        </p:blipFill>
        <p:spPr>
          <a:xfrm>
            <a:off x="254484" y="1917649"/>
            <a:ext cx="11750040" cy="4341762"/>
          </a:xfrm>
          <a:prstGeom prst="rect">
            <a:avLst/>
          </a:prstGeom>
        </p:spPr>
      </p:pic>
      <p:pic>
        <p:nvPicPr>
          <p:cNvPr id="38" name="Picture 37" descr="A diagram of a diagram&#10;&#10;Description automatically generated">
            <a:extLst>
              <a:ext uri="{FF2B5EF4-FFF2-40B4-BE49-F238E27FC236}">
                <a16:creationId xmlns:a16="http://schemas.microsoft.com/office/drawing/2014/main" id="{95FAC01D-5820-FA84-DF2E-E4808121006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2"/>
          <a:stretch/>
        </p:blipFill>
        <p:spPr>
          <a:xfrm>
            <a:off x="250357" y="1917649"/>
            <a:ext cx="11750040" cy="434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971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9D16-6A9C-E973-B5CA-EF165693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1D18-8259-AC69-4BB0-F23D37AC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semantic versioning</a:t>
            </a:r>
          </a:p>
          <a:p>
            <a:r>
              <a:rPr lang="en-US" dirty="0"/>
              <a:t>When versioning your modules use the method that works for you</a:t>
            </a:r>
          </a:p>
          <a:p>
            <a:r>
              <a:rPr lang="en-US" dirty="0"/>
              <a:t>Take versioning seriously, but not too seriously </a:t>
            </a:r>
          </a:p>
        </p:txBody>
      </p:sp>
    </p:spTree>
    <p:extLst>
      <p:ext uri="{BB962C8B-B14F-4D97-AF65-F5344CB8AC3E}">
        <p14:creationId xmlns:p14="http://schemas.microsoft.com/office/powerpoint/2010/main" val="398722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Emrys MacInally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Versioning your PowerShell Modules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a beard and a black shirt&#10;&#10;Description automatically generated">
            <a:extLst>
              <a:ext uri="{FF2B5EF4-FFF2-40B4-BE49-F238E27FC236}">
                <a16:creationId xmlns:a16="http://schemas.microsoft.com/office/drawing/2014/main" id="{8FA7894F-95AA-6447-0D87-1B3EA3896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2" y="401127"/>
            <a:ext cx="3119752" cy="331039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Team Lead Deployment &amp; Automation</a:t>
            </a:r>
            <a:br>
              <a:rPr lang="en-US" dirty="0"/>
            </a:br>
            <a:r>
              <a:rPr lang="en-US" dirty="0"/>
              <a:t>@ medavis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Working in IT for 19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Fell in       with PowerShell 15 years ago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Emrys MacInally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Graphic 5" descr="Heart with solid fill">
            <a:extLst>
              <a:ext uri="{FF2B5EF4-FFF2-40B4-BE49-F238E27FC236}">
                <a16:creationId xmlns:a16="http://schemas.microsoft.com/office/drawing/2014/main" id="{D05AF2B8-EB3A-5BE6-1D3D-AEC85A5DF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7214" y="3429000"/>
            <a:ext cx="516834" cy="516834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02AEE5E-73CB-2553-37F3-11A2D8F63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4270760"/>
            <a:ext cx="2056573" cy="20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What is versioning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Versioning schemes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Semantic versioning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Versioning in PowerShell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Gitversion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talk is ...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..about</a:t>
            </a:r>
          </a:p>
          <a:p>
            <a:pPr lvl="1"/>
            <a:r>
              <a:rPr lang="en-GB" dirty="0"/>
              <a:t>Versioning PowerShell modules</a:t>
            </a:r>
          </a:p>
          <a:p>
            <a:r>
              <a:rPr lang="en-GB" dirty="0"/>
              <a:t>... not about</a:t>
            </a:r>
          </a:p>
          <a:p>
            <a:pPr lvl="1"/>
            <a:r>
              <a:rPr lang="en-GB" dirty="0"/>
              <a:t>Module templating</a:t>
            </a:r>
          </a:p>
          <a:p>
            <a:pPr lvl="1"/>
            <a:r>
              <a:rPr lang="en-GB" dirty="0"/>
              <a:t>Build pipelines</a:t>
            </a:r>
          </a:p>
        </p:txBody>
      </p:sp>
    </p:spTree>
    <p:extLst>
      <p:ext uri="{BB962C8B-B14F-4D97-AF65-F5344CB8AC3E}">
        <p14:creationId xmlns:p14="http://schemas.microsoft.com/office/powerpoint/2010/main" val="340276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Props1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</Words>
  <Application>Microsoft Office PowerPoint</Application>
  <PresentationFormat>Widescreen</PresentationFormat>
  <Paragraphs>101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 Display</vt:lpstr>
      <vt:lpstr>Arial</vt:lpstr>
      <vt:lpstr>Calibri</vt:lpstr>
      <vt:lpstr>Calibri Light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Versioning your PowerShell Modules</vt:lpstr>
      <vt:lpstr>Many thanks to our sponsors:</vt:lpstr>
      <vt:lpstr>Emrys MacInally</vt:lpstr>
      <vt:lpstr>Contents</vt:lpstr>
      <vt:lpstr>What this talk is ...</vt:lpstr>
      <vt:lpstr>What is Versioning</vt:lpstr>
      <vt:lpstr>Versioning Schemes</vt:lpstr>
      <vt:lpstr>Semantic versioning</vt:lpstr>
      <vt:lpstr>Semantic versioning</vt:lpstr>
      <vt:lpstr>Semantic versioning (optional) </vt:lpstr>
      <vt:lpstr>Versioning in PowerShell</vt:lpstr>
      <vt:lpstr>Demos</vt:lpstr>
      <vt:lpstr>Gitversion</vt:lpstr>
      <vt:lpstr>Gitflow</vt:lpstr>
      <vt:lpstr>Trunk-based development</vt:lpstr>
      <vt:lpstr>Demos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2024-06-20T20:15:04Z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